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007175" cy="32007175"/>
  <p:notesSz cx="9144000" cy="6858000"/>
  <p:defaultTextStyle>
    <a:defPPr>
      <a:defRPr lang="en-US"/>
    </a:defPPr>
    <a:lvl1pPr marL="0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1pPr>
    <a:lvl2pPr marL="1828957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2pPr>
    <a:lvl3pPr marL="3657913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3pPr>
    <a:lvl4pPr marL="5486870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4pPr>
    <a:lvl5pPr marL="7315826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5pPr>
    <a:lvl6pPr marL="9144783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6pPr>
    <a:lvl7pPr marL="10973740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7pPr>
    <a:lvl8pPr marL="12802696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8pPr>
    <a:lvl9pPr marL="14631653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DBA1655-18E0-42B2-B68C-69B6919009E9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0081">
          <p15:clr>
            <a:srgbClr val="A4A3A4"/>
          </p15:clr>
        </p15:guide>
        <p15:guide id="2" pos="100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16" autoAdjust="0"/>
    <p:restoredTop sz="94573" autoAdjust="0"/>
  </p:normalViewPr>
  <p:slideViewPr>
    <p:cSldViewPr>
      <p:cViewPr>
        <p:scale>
          <a:sx n="25" d="100"/>
          <a:sy n="25" d="100"/>
        </p:scale>
        <p:origin x="-1248" y="-72"/>
      </p:cViewPr>
      <p:guideLst>
        <p:guide orient="horz" pos="10081"/>
        <p:guide pos="100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279422-27C0-4809-84FC-F394767CE83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BCFB1D3E-7FE8-4DF0-8B11-88DEC7D9DFBB}">
      <dgm:prSet phldrT="[Text]" custT="1"/>
      <dgm:spPr/>
      <dgm:t>
        <a:bodyPr/>
        <a:lstStyle/>
        <a:p>
          <a:r>
            <a:rPr lang="en-US" sz="3400" b="1" dirty="0" smtClean="0"/>
            <a:t>Byte-based features</a:t>
          </a:r>
          <a:endParaRPr lang="en-CA" sz="3400" b="1" dirty="0"/>
        </a:p>
      </dgm:t>
    </dgm:pt>
    <dgm:pt modelId="{847FA9EF-6266-4579-9699-AD8DB4541B5D}" type="parTrans" cxnId="{A1C0714A-332B-4E2D-B606-59CE2B4BF3E2}">
      <dgm:prSet/>
      <dgm:spPr/>
      <dgm:t>
        <a:bodyPr/>
        <a:lstStyle/>
        <a:p>
          <a:endParaRPr lang="en-CA"/>
        </a:p>
      </dgm:t>
    </dgm:pt>
    <dgm:pt modelId="{4E21CD0E-7FFF-4F54-8F39-6BFEE63A4635}" type="sibTrans" cxnId="{A1C0714A-332B-4E2D-B606-59CE2B4BF3E2}">
      <dgm:prSet/>
      <dgm:spPr/>
      <dgm:t>
        <a:bodyPr/>
        <a:lstStyle/>
        <a:p>
          <a:endParaRPr lang="en-CA"/>
        </a:p>
      </dgm:t>
    </dgm:pt>
    <dgm:pt modelId="{9D320204-0858-4117-B73C-0AD0349A97F4}">
      <dgm:prSet phldrT="[Text]" custT="1"/>
      <dgm:spPr/>
      <dgm:t>
        <a:bodyPr/>
        <a:lstStyle/>
        <a:p>
          <a:r>
            <a:rPr lang="en-US" sz="3700" dirty="0" smtClean="0"/>
            <a:t>Total # of bytes</a:t>
          </a:r>
          <a:endParaRPr lang="en-CA" sz="3700" dirty="0"/>
        </a:p>
      </dgm:t>
    </dgm:pt>
    <dgm:pt modelId="{D80D9A5F-F714-46D5-B31F-8CDA6CD72862}" type="parTrans" cxnId="{C154B003-6672-4117-9B80-400247136E5B}">
      <dgm:prSet/>
      <dgm:spPr/>
      <dgm:t>
        <a:bodyPr/>
        <a:lstStyle/>
        <a:p>
          <a:endParaRPr lang="en-CA"/>
        </a:p>
      </dgm:t>
    </dgm:pt>
    <dgm:pt modelId="{0883336E-8E4B-4DC3-829B-E047EF123174}" type="sibTrans" cxnId="{C154B003-6672-4117-9B80-400247136E5B}">
      <dgm:prSet/>
      <dgm:spPr/>
      <dgm:t>
        <a:bodyPr/>
        <a:lstStyle/>
        <a:p>
          <a:endParaRPr lang="en-CA"/>
        </a:p>
      </dgm:t>
    </dgm:pt>
    <dgm:pt modelId="{707D4CF3-DA62-48CE-9D6E-721D726111ED}">
      <dgm:prSet phldrT="[Text]" custT="1"/>
      <dgm:spPr/>
      <dgm:t>
        <a:bodyPr/>
        <a:lstStyle/>
        <a:p>
          <a:r>
            <a:rPr lang="en-US" sz="3400" b="1" dirty="0" smtClean="0"/>
            <a:t>Packet-based features</a:t>
          </a:r>
          <a:endParaRPr lang="en-CA" sz="3400" b="1" dirty="0"/>
        </a:p>
      </dgm:t>
    </dgm:pt>
    <dgm:pt modelId="{5C28E176-09C7-459B-9C11-9E3405AFAA19}" type="parTrans" cxnId="{FBB186A2-7A8C-4DBA-BE4A-C7356239F818}">
      <dgm:prSet/>
      <dgm:spPr/>
      <dgm:t>
        <a:bodyPr/>
        <a:lstStyle/>
        <a:p>
          <a:endParaRPr lang="en-CA"/>
        </a:p>
      </dgm:t>
    </dgm:pt>
    <dgm:pt modelId="{D0929C2B-297D-44E1-B155-B575794A1ED0}" type="sibTrans" cxnId="{FBB186A2-7A8C-4DBA-BE4A-C7356239F818}">
      <dgm:prSet/>
      <dgm:spPr/>
      <dgm:t>
        <a:bodyPr/>
        <a:lstStyle/>
        <a:p>
          <a:endParaRPr lang="en-CA"/>
        </a:p>
      </dgm:t>
    </dgm:pt>
    <dgm:pt modelId="{70724BD6-4F77-477E-BAFB-7C36D7C9444C}">
      <dgm:prSet phldrT="[Text]" custT="1"/>
      <dgm:spPr/>
      <dgm:t>
        <a:bodyPr/>
        <a:lstStyle/>
        <a:p>
          <a:r>
            <a:rPr lang="en-US" sz="3700" dirty="0" smtClean="0"/>
            <a:t>Total # of </a:t>
          </a:r>
          <a:r>
            <a:rPr lang="en-US" sz="3700" dirty="0" smtClean="0"/>
            <a:t>packets</a:t>
          </a:r>
          <a:endParaRPr lang="en-CA" sz="3700" dirty="0"/>
        </a:p>
      </dgm:t>
    </dgm:pt>
    <dgm:pt modelId="{998DEC43-60A0-4A71-A1F8-5A0AB2722444}" type="parTrans" cxnId="{DCDEF268-88E6-4103-BB80-A2FCF65ED71C}">
      <dgm:prSet/>
      <dgm:spPr/>
      <dgm:t>
        <a:bodyPr/>
        <a:lstStyle/>
        <a:p>
          <a:endParaRPr lang="en-CA"/>
        </a:p>
      </dgm:t>
    </dgm:pt>
    <dgm:pt modelId="{4C327463-75A6-4148-BDC7-E62D0932BDBE}" type="sibTrans" cxnId="{DCDEF268-88E6-4103-BB80-A2FCF65ED71C}">
      <dgm:prSet/>
      <dgm:spPr/>
      <dgm:t>
        <a:bodyPr/>
        <a:lstStyle/>
        <a:p>
          <a:endParaRPr lang="en-CA"/>
        </a:p>
      </dgm:t>
    </dgm:pt>
    <dgm:pt modelId="{B48B59BA-DF79-41C8-B1A8-264A95154B1B}">
      <dgm:prSet phldrT="[Text]" custT="1"/>
      <dgm:spPr/>
      <dgm:t>
        <a:bodyPr/>
        <a:lstStyle/>
        <a:p>
          <a:r>
            <a:rPr lang="en-US" sz="3400" b="1" dirty="0" smtClean="0"/>
            <a:t>Time-based features</a:t>
          </a:r>
          <a:endParaRPr lang="en-CA" sz="3400" b="1" dirty="0"/>
        </a:p>
      </dgm:t>
    </dgm:pt>
    <dgm:pt modelId="{80FF8463-BB89-4AD4-ACA1-FCDDCFEC20AF}" type="parTrans" cxnId="{F9A20C56-0A29-4F52-9C96-3E5538658A40}">
      <dgm:prSet/>
      <dgm:spPr/>
      <dgm:t>
        <a:bodyPr/>
        <a:lstStyle/>
        <a:p>
          <a:endParaRPr lang="en-CA"/>
        </a:p>
      </dgm:t>
    </dgm:pt>
    <dgm:pt modelId="{E6DCB282-B35E-4037-B6E9-BE5D02CB4193}" type="sibTrans" cxnId="{F9A20C56-0A29-4F52-9C96-3E5538658A40}">
      <dgm:prSet/>
      <dgm:spPr/>
      <dgm:t>
        <a:bodyPr/>
        <a:lstStyle/>
        <a:p>
          <a:endParaRPr lang="en-CA"/>
        </a:p>
      </dgm:t>
    </dgm:pt>
    <dgm:pt modelId="{7FE592A3-DE0C-410B-AEC0-65A91AA210C1}">
      <dgm:prSet phldrT="[Text]" custT="1"/>
      <dgm:spPr/>
      <dgm:t>
        <a:bodyPr/>
        <a:lstStyle/>
        <a:p>
          <a:r>
            <a:rPr lang="en-CA" sz="3700" dirty="0" smtClean="0"/>
            <a:t>Average bits-per-second</a:t>
          </a:r>
          <a:endParaRPr lang="en-CA" sz="3700" dirty="0"/>
        </a:p>
      </dgm:t>
    </dgm:pt>
    <dgm:pt modelId="{9285A012-AA44-4937-A88D-6AAE01558D8C}" type="parTrans" cxnId="{C4938966-341A-486F-BE4F-A03FC8717821}">
      <dgm:prSet/>
      <dgm:spPr/>
      <dgm:t>
        <a:bodyPr/>
        <a:lstStyle/>
        <a:p>
          <a:endParaRPr lang="en-CA"/>
        </a:p>
      </dgm:t>
    </dgm:pt>
    <dgm:pt modelId="{316CEA00-534F-4DF1-9939-136D60534A8D}" type="sibTrans" cxnId="{C4938966-341A-486F-BE4F-A03FC8717821}">
      <dgm:prSet/>
      <dgm:spPr/>
      <dgm:t>
        <a:bodyPr/>
        <a:lstStyle/>
        <a:p>
          <a:endParaRPr lang="en-CA"/>
        </a:p>
      </dgm:t>
    </dgm:pt>
    <dgm:pt modelId="{E587C68A-EF37-4A70-A9A9-E30996A1CB9E}">
      <dgm:prSet phldrT="[Text]" custT="1"/>
      <dgm:spPr/>
      <dgm:t>
        <a:bodyPr/>
        <a:lstStyle/>
        <a:p>
          <a:r>
            <a:rPr lang="en-US" sz="3400" b="1" dirty="0" smtClean="0"/>
            <a:t>behavior-based features</a:t>
          </a:r>
          <a:endParaRPr lang="en-CA" sz="3400" b="1" dirty="0"/>
        </a:p>
      </dgm:t>
    </dgm:pt>
    <dgm:pt modelId="{4D0D5CF0-1798-4997-8870-FDC0EDC21688}" type="parTrans" cxnId="{D32FC471-C590-469A-9EF1-3E00CCA7621D}">
      <dgm:prSet/>
      <dgm:spPr/>
      <dgm:t>
        <a:bodyPr/>
        <a:lstStyle/>
        <a:p>
          <a:endParaRPr lang="en-CA"/>
        </a:p>
      </dgm:t>
    </dgm:pt>
    <dgm:pt modelId="{BA866101-9F34-4D57-8F99-9E0AE9DFED1C}" type="sibTrans" cxnId="{D32FC471-C590-469A-9EF1-3E00CCA7621D}">
      <dgm:prSet/>
      <dgm:spPr/>
      <dgm:t>
        <a:bodyPr/>
        <a:lstStyle/>
        <a:p>
          <a:endParaRPr lang="en-CA"/>
        </a:p>
      </dgm:t>
    </dgm:pt>
    <dgm:pt modelId="{0C2BD531-EFFC-4FDF-BA6D-E4A59C48CDF0}">
      <dgm:prSet phldrT="[Text]" custT="1"/>
      <dgm:spPr/>
      <dgm:t>
        <a:bodyPr/>
        <a:lstStyle/>
        <a:p>
          <a:r>
            <a:rPr lang="en-US" sz="3700" dirty="0" smtClean="0"/>
            <a:t>F</a:t>
          </a:r>
          <a:r>
            <a:rPr lang="en-CA" sz="3700" dirty="0" smtClean="0"/>
            <a:t>low duration</a:t>
          </a:r>
          <a:endParaRPr lang="en-CA" sz="3700" dirty="0"/>
        </a:p>
      </dgm:t>
    </dgm:pt>
    <dgm:pt modelId="{5FB942AC-1F8A-459F-9498-C5AF4DC66A16}" type="parTrans" cxnId="{159CCD4F-C08C-4C01-8136-AF087B8B550E}">
      <dgm:prSet/>
      <dgm:spPr/>
      <dgm:t>
        <a:bodyPr/>
        <a:lstStyle/>
        <a:p>
          <a:endParaRPr lang="en-CA"/>
        </a:p>
      </dgm:t>
    </dgm:pt>
    <dgm:pt modelId="{BD022331-79B3-4FE4-B3F6-52BF6FCBFA61}" type="sibTrans" cxnId="{159CCD4F-C08C-4C01-8136-AF087B8B550E}">
      <dgm:prSet/>
      <dgm:spPr/>
      <dgm:t>
        <a:bodyPr/>
        <a:lstStyle/>
        <a:p>
          <a:endParaRPr lang="en-CA"/>
        </a:p>
      </dgm:t>
    </dgm:pt>
    <dgm:pt modelId="{FAEAA55B-B1D3-419B-B763-42BF2038BBEE}">
      <dgm:prSet phldrT="[Text]" custT="1"/>
      <dgm:spPr/>
      <dgm:t>
        <a:bodyPr/>
        <a:lstStyle/>
        <a:p>
          <a:endParaRPr lang="en-CA" sz="3700" dirty="0"/>
        </a:p>
      </dgm:t>
    </dgm:pt>
    <dgm:pt modelId="{9AAB817B-679A-4881-B3DD-5DBFFD9708D2}" type="parTrans" cxnId="{E151AF9F-AD9E-4AA9-9971-F56D63932E68}">
      <dgm:prSet/>
      <dgm:spPr/>
      <dgm:t>
        <a:bodyPr/>
        <a:lstStyle/>
        <a:p>
          <a:endParaRPr lang="en-CA"/>
        </a:p>
      </dgm:t>
    </dgm:pt>
    <dgm:pt modelId="{2111975A-87CA-4104-84B5-CEB8F088EE64}" type="sibTrans" cxnId="{E151AF9F-AD9E-4AA9-9971-F56D63932E68}">
      <dgm:prSet/>
      <dgm:spPr/>
      <dgm:t>
        <a:bodyPr/>
        <a:lstStyle/>
        <a:p>
          <a:endParaRPr lang="en-CA"/>
        </a:p>
      </dgm:t>
    </dgm:pt>
    <dgm:pt modelId="{02BDE0FB-C8FE-490C-9687-609BD5A66BBA}">
      <dgm:prSet phldrT="[Text]" custT="1"/>
      <dgm:spPr/>
      <dgm:t>
        <a:bodyPr/>
        <a:lstStyle/>
        <a:p>
          <a:r>
            <a:rPr lang="en-CA" sz="3700" dirty="0" smtClean="0"/>
            <a:t> Average payload packet length</a:t>
          </a:r>
          <a:endParaRPr lang="en-CA" sz="3700" dirty="0"/>
        </a:p>
      </dgm:t>
    </dgm:pt>
    <dgm:pt modelId="{E3D17278-A2F7-4E45-B821-90D35981D988}" type="parTrans" cxnId="{ADB03F05-62B6-4E09-86D3-3192CB5093DE}">
      <dgm:prSet/>
      <dgm:spPr/>
      <dgm:t>
        <a:bodyPr/>
        <a:lstStyle/>
        <a:p>
          <a:endParaRPr lang="en-CA"/>
        </a:p>
      </dgm:t>
    </dgm:pt>
    <dgm:pt modelId="{F9D4B8CC-234A-4142-9EF3-537789CF0FE9}" type="sibTrans" cxnId="{ADB03F05-62B6-4E09-86D3-3192CB5093DE}">
      <dgm:prSet/>
      <dgm:spPr/>
      <dgm:t>
        <a:bodyPr/>
        <a:lstStyle/>
        <a:p>
          <a:endParaRPr lang="en-CA"/>
        </a:p>
      </dgm:t>
    </dgm:pt>
    <dgm:pt modelId="{FD1CB819-5541-4A1C-AB83-0B1F10D2C3E1}">
      <dgm:prSet phldrT="[Text]" custT="1"/>
      <dgm:spPr/>
      <dgm:t>
        <a:bodyPr/>
        <a:lstStyle/>
        <a:p>
          <a:endParaRPr lang="en-CA" sz="3700" dirty="0"/>
        </a:p>
      </dgm:t>
    </dgm:pt>
    <dgm:pt modelId="{ADFED01F-57DB-437A-8519-E6A3C532AE16}" type="parTrans" cxnId="{85952638-42DE-401A-928C-70CF6010D853}">
      <dgm:prSet/>
      <dgm:spPr/>
      <dgm:t>
        <a:bodyPr/>
        <a:lstStyle/>
        <a:p>
          <a:endParaRPr lang="en-CA"/>
        </a:p>
      </dgm:t>
    </dgm:pt>
    <dgm:pt modelId="{756BA359-5429-4158-968F-4EDBC0D0295E}" type="sibTrans" cxnId="{85952638-42DE-401A-928C-70CF6010D853}">
      <dgm:prSet/>
      <dgm:spPr/>
      <dgm:t>
        <a:bodyPr/>
        <a:lstStyle/>
        <a:p>
          <a:endParaRPr lang="en-CA"/>
        </a:p>
      </dgm:t>
    </dgm:pt>
    <dgm:pt modelId="{992BE257-E44F-46FB-8D47-BB637C30D674}">
      <dgm:prSet phldrT="[Text]" custT="1"/>
      <dgm:spPr/>
      <dgm:t>
        <a:bodyPr/>
        <a:lstStyle/>
        <a:p>
          <a:r>
            <a:rPr lang="en-CA" sz="3700" dirty="0" smtClean="0"/>
            <a:t># of small packets</a:t>
          </a:r>
          <a:endParaRPr lang="en-CA" sz="3700" dirty="0"/>
        </a:p>
      </dgm:t>
    </dgm:pt>
    <dgm:pt modelId="{D0EAC291-0103-41F7-83C8-5E680D29AB45}" type="parTrans" cxnId="{103DE1B8-D2BB-420D-826C-AE9AD2A5E52F}">
      <dgm:prSet/>
      <dgm:spPr/>
      <dgm:t>
        <a:bodyPr/>
        <a:lstStyle/>
        <a:p>
          <a:endParaRPr lang="en-CA"/>
        </a:p>
      </dgm:t>
    </dgm:pt>
    <dgm:pt modelId="{7D9E292A-071D-4EF1-BA43-F0F6A73A4680}" type="sibTrans" cxnId="{103DE1B8-D2BB-420D-826C-AE9AD2A5E52F}">
      <dgm:prSet/>
      <dgm:spPr/>
      <dgm:t>
        <a:bodyPr/>
        <a:lstStyle/>
        <a:p>
          <a:endParaRPr lang="en-CA"/>
        </a:p>
      </dgm:t>
    </dgm:pt>
    <dgm:pt modelId="{7AAD685B-DF18-419B-8C64-A6D4993BFF54}">
      <dgm:prSet phldrT="[Text]" custT="1"/>
      <dgm:spPr/>
      <dgm:t>
        <a:bodyPr/>
        <a:lstStyle/>
        <a:p>
          <a:endParaRPr lang="en-CA" sz="3700" dirty="0"/>
        </a:p>
      </dgm:t>
    </dgm:pt>
    <dgm:pt modelId="{CF9551E2-D454-4C7C-9DE8-ADB3A09495EE}" type="parTrans" cxnId="{B435699C-64E7-4751-9B0F-A87CE20C6A9E}">
      <dgm:prSet/>
      <dgm:spPr/>
      <dgm:t>
        <a:bodyPr/>
        <a:lstStyle/>
        <a:p>
          <a:endParaRPr lang="en-CA"/>
        </a:p>
      </dgm:t>
    </dgm:pt>
    <dgm:pt modelId="{28F23904-3D96-4340-8506-2A04EC4A9817}" type="sibTrans" cxnId="{B435699C-64E7-4751-9B0F-A87CE20C6A9E}">
      <dgm:prSet/>
      <dgm:spPr/>
      <dgm:t>
        <a:bodyPr/>
        <a:lstStyle/>
        <a:p>
          <a:endParaRPr lang="en-CA"/>
        </a:p>
      </dgm:t>
    </dgm:pt>
    <dgm:pt modelId="{66DFD3FE-0226-48D2-BE7A-DF36421D2D4B}">
      <dgm:prSet phldrT="[Text]" custT="1"/>
      <dgm:spPr/>
      <dgm:t>
        <a:bodyPr/>
        <a:lstStyle/>
        <a:p>
          <a:r>
            <a:rPr lang="en-CA" sz="3700" dirty="0" smtClean="0"/>
            <a:t> First packet size</a:t>
          </a:r>
          <a:endParaRPr lang="en-CA" sz="3700" dirty="0"/>
        </a:p>
      </dgm:t>
    </dgm:pt>
    <dgm:pt modelId="{FB4340E7-5978-4DB3-B8FE-4C6475186F21}" type="parTrans" cxnId="{989C7A1F-8B6E-4FAE-9233-88AA4D557881}">
      <dgm:prSet/>
      <dgm:spPr/>
      <dgm:t>
        <a:bodyPr/>
        <a:lstStyle/>
        <a:p>
          <a:endParaRPr lang="en-CA"/>
        </a:p>
      </dgm:t>
    </dgm:pt>
    <dgm:pt modelId="{820E5C40-A823-4B2B-B853-B2B3923421E0}" type="sibTrans" cxnId="{989C7A1F-8B6E-4FAE-9233-88AA4D557881}">
      <dgm:prSet/>
      <dgm:spPr/>
      <dgm:t>
        <a:bodyPr/>
        <a:lstStyle/>
        <a:p>
          <a:endParaRPr lang="en-CA"/>
        </a:p>
      </dgm:t>
    </dgm:pt>
    <dgm:pt modelId="{E398F7DF-4FD4-43C1-819C-46D49FF895B4}" type="pres">
      <dgm:prSet presAssocID="{C0279422-27C0-4809-84FC-F394767CE83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996D0A2E-10E9-465F-9137-A229F0C560A1}" type="pres">
      <dgm:prSet presAssocID="{BCFB1D3E-7FE8-4DF0-8B11-88DEC7D9DFBB}" presName="node" presStyleLbl="node1" presStyleIdx="0" presStyleCnt="4" custScaleX="93746" custScaleY="103378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A894750-418D-4BD1-BAB9-E2C7B1EFEFFA}" type="pres">
      <dgm:prSet presAssocID="{4E21CD0E-7FFF-4F54-8F39-6BFEE63A4635}" presName="sibTrans" presStyleCnt="0"/>
      <dgm:spPr/>
    </dgm:pt>
    <dgm:pt modelId="{FF5B3FD8-FE83-402F-8981-0D2066316BA9}" type="pres">
      <dgm:prSet presAssocID="{707D4CF3-DA62-48CE-9D6E-721D726111ED}" presName="node" presStyleLbl="node1" presStyleIdx="1" presStyleCnt="4" custScaleX="93746" custScaleY="103378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68BB5F2-5016-47D9-B600-9B5B8B39567D}" type="pres">
      <dgm:prSet presAssocID="{D0929C2B-297D-44E1-B155-B575794A1ED0}" presName="sibTrans" presStyleCnt="0"/>
      <dgm:spPr/>
    </dgm:pt>
    <dgm:pt modelId="{C09541DD-6F38-4103-ACE9-2E3EFCB115DE}" type="pres">
      <dgm:prSet presAssocID="{B48B59BA-DF79-41C8-B1A8-264A95154B1B}" presName="node" presStyleLbl="node1" presStyleIdx="2" presStyleCnt="4" custScaleX="93746" custScaleY="9959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755ED2D-CF3E-4144-B163-E81658DA63CB}" type="pres">
      <dgm:prSet presAssocID="{E6DCB282-B35E-4037-B6E9-BE5D02CB4193}" presName="sibTrans" presStyleCnt="0"/>
      <dgm:spPr/>
    </dgm:pt>
    <dgm:pt modelId="{99A62466-619A-431B-AAB5-1EFB627FB1B5}" type="pres">
      <dgm:prSet presAssocID="{E587C68A-EF37-4A70-A9A9-E30996A1CB9E}" presName="node" presStyleLbl="node1" presStyleIdx="3" presStyleCnt="4" custScaleX="93746" custScaleY="9959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2473E7F9-6743-48E7-86D2-DC314085912D}" type="presOf" srcId="{02BDE0FB-C8FE-490C-9687-609BD5A66BBA}" destId="{996D0A2E-10E9-465F-9137-A229F0C560A1}" srcOrd="0" destOrd="2" presId="urn:microsoft.com/office/officeart/2005/8/layout/default"/>
    <dgm:cxn modelId="{768D3716-D2CA-4A3E-8C7F-F90386651003}" type="presOf" srcId="{C0279422-27C0-4809-84FC-F394767CE83D}" destId="{E398F7DF-4FD4-43C1-819C-46D49FF895B4}" srcOrd="0" destOrd="0" presId="urn:microsoft.com/office/officeart/2005/8/layout/default"/>
    <dgm:cxn modelId="{30DC1066-B03B-4D46-AA6A-979BDAD94322}" type="presOf" srcId="{70724BD6-4F77-477E-BAFB-7C36D7C9444C}" destId="{FF5B3FD8-FE83-402F-8981-0D2066316BA9}" srcOrd="0" destOrd="1" presId="urn:microsoft.com/office/officeart/2005/8/layout/default"/>
    <dgm:cxn modelId="{B435699C-64E7-4751-9B0F-A87CE20C6A9E}" srcId="{B48B59BA-DF79-41C8-B1A8-264A95154B1B}" destId="{7AAD685B-DF18-419B-8C64-A6D4993BFF54}" srcOrd="1" destOrd="0" parTransId="{CF9551E2-D454-4C7C-9DE8-ADB3A09495EE}" sibTransId="{28F23904-3D96-4340-8506-2A04EC4A9817}"/>
    <dgm:cxn modelId="{F9A20C56-0A29-4F52-9C96-3E5538658A40}" srcId="{C0279422-27C0-4809-84FC-F394767CE83D}" destId="{B48B59BA-DF79-41C8-B1A8-264A95154B1B}" srcOrd="2" destOrd="0" parTransId="{80FF8463-BB89-4AD4-ACA1-FCDDCFEC20AF}" sibTransId="{E6DCB282-B35E-4037-B6E9-BE5D02CB4193}"/>
    <dgm:cxn modelId="{79EA4736-8C01-46CD-B65B-4FD0623712F2}" type="presOf" srcId="{B48B59BA-DF79-41C8-B1A8-264A95154B1B}" destId="{C09541DD-6F38-4103-ACE9-2E3EFCB115DE}" srcOrd="0" destOrd="0" presId="urn:microsoft.com/office/officeart/2005/8/layout/default"/>
    <dgm:cxn modelId="{C4938966-341A-486F-BE4F-A03FC8717821}" srcId="{B48B59BA-DF79-41C8-B1A8-264A95154B1B}" destId="{7FE592A3-DE0C-410B-AEC0-65A91AA210C1}" srcOrd="0" destOrd="0" parTransId="{9285A012-AA44-4937-A88D-6AAE01558D8C}" sibTransId="{316CEA00-534F-4DF1-9939-136D60534A8D}"/>
    <dgm:cxn modelId="{E151AF9F-AD9E-4AA9-9971-F56D63932E68}" srcId="{707D4CF3-DA62-48CE-9D6E-721D726111ED}" destId="{FAEAA55B-B1D3-419B-B763-42BF2038BBEE}" srcOrd="2" destOrd="0" parTransId="{9AAB817B-679A-4881-B3DD-5DBFFD9708D2}" sibTransId="{2111975A-87CA-4104-84B5-CEB8F088EE64}"/>
    <dgm:cxn modelId="{8A382C4B-A87F-460D-881A-AF7F48067C2A}" type="presOf" srcId="{7FE592A3-DE0C-410B-AEC0-65A91AA210C1}" destId="{C09541DD-6F38-4103-ACE9-2E3EFCB115DE}" srcOrd="0" destOrd="1" presId="urn:microsoft.com/office/officeart/2005/8/layout/default"/>
    <dgm:cxn modelId="{28F9C36F-1E45-4385-AFB6-18A92FFE1AF5}" type="presOf" srcId="{992BE257-E44F-46FB-8D47-BB637C30D674}" destId="{FF5B3FD8-FE83-402F-8981-0D2066316BA9}" srcOrd="0" destOrd="2" presId="urn:microsoft.com/office/officeart/2005/8/layout/default"/>
    <dgm:cxn modelId="{989C7A1F-8B6E-4FAE-9233-88AA4D557881}" srcId="{E587C68A-EF37-4A70-A9A9-E30996A1CB9E}" destId="{66DFD3FE-0226-48D2-BE7A-DF36421D2D4B}" srcOrd="1" destOrd="0" parTransId="{FB4340E7-5978-4DB3-B8FE-4C6475186F21}" sibTransId="{820E5C40-A823-4B2B-B853-B2B3923421E0}"/>
    <dgm:cxn modelId="{FBB186A2-7A8C-4DBA-BE4A-C7356239F818}" srcId="{C0279422-27C0-4809-84FC-F394767CE83D}" destId="{707D4CF3-DA62-48CE-9D6E-721D726111ED}" srcOrd="1" destOrd="0" parTransId="{5C28E176-09C7-459B-9C11-9E3405AFAA19}" sibTransId="{D0929C2B-297D-44E1-B155-B575794A1ED0}"/>
    <dgm:cxn modelId="{ADB03F05-62B6-4E09-86D3-3192CB5093DE}" srcId="{BCFB1D3E-7FE8-4DF0-8B11-88DEC7D9DFBB}" destId="{02BDE0FB-C8FE-490C-9687-609BD5A66BBA}" srcOrd="1" destOrd="0" parTransId="{E3D17278-A2F7-4E45-B821-90D35981D988}" sibTransId="{F9D4B8CC-234A-4142-9EF3-537789CF0FE9}"/>
    <dgm:cxn modelId="{A1C0714A-332B-4E2D-B606-59CE2B4BF3E2}" srcId="{C0279422-27C0-4809-84FC-F394767CE83D}" destId="{BCFB1D3E-7FE8-4DF0-8B11-88DEC7D9DFBB}" srcOrd="0" destOrd="0" parTransId="{847FA9EF-6266-4579-9699-AD8DB4541B5D}" sibTransId="{4E21CD0E-7FFF-4F54-8F39-6BFEE63A4635}"/>
    <dgm:cxn modelId="{C1ACC515-E4B9-4566-BFA3-2B7584B92CD0}" type="presOf" srcId="{707D4CF3-DA62-48CE-9D6E-721D726111ED}" destId="{FF5B3FD8-FE83-402F-8981-0D2066316BA9}" srcOrd="0" destOrd="0" presId="urn:microsoft.com/office/officeart/2005/8/layout/default"/>
    <dgm:cxn modelId="{E19F571A-A24A-4424-8C1E-C7A87D671DF8}" type="presOf" srcId="{FD1CB819-5541-4A1C-AB83-0B1F10D2C3E1}" destId="{99A62466-619A-431B-AAB5-1EFB627FB1B5}" srcOrd="0" destOrd="3" presId="urn:microsoft.com/office/officeart/2005/8/layout/default"/>
    <dgm:cxn modelId="{2E057329-1230-45E9-9FB4-CB879F925EE0}" type="presOf" srcId="{BCFB1D3E-7FE8-4DF0-8B11-88DEC7D9DFBB}" destId="{996D0A2E-10E9-465F-9137-A229F0C560A1}" srcOrd="0" destOrd="0" presId="urn:microsoft.com/office/officeart/2005/8/layout/default"/>
    <dgm:cxn modelId="{103DE1B8-D2BB-420D-826C-AE9AD2A5E52F}" srcId="{707D4CF3-DA62-48CE-9D6E-721D726111ED}" destId="{992BE257-E44F-46FB-8D47-BB637C30D674}" srcOrd="1" destOrd="0" parTransId="{D0EAC291-0103-41F7-83C8-5E680D29AB45}" sibTransId="{7D9E292A-071D-4EF1-BA43-F0F6A73A4680}"/>
    <dgm:cxn modelId="{D32FC471-C590-469A-9EF1-3E00CCA7621D}" srcId="{C0279422-27C0-4809-84FC-F394767CE83D}" destId="{E587C68A-EF37-4A70-A9A9-E30996A1CB9E}" srcOrd="3" destOrd="0" parTransId="{4D0D5CF0-1798-4997-8870-FDC0EDC21688}" sibTransId="{BA866101-9F34-4D57-8F99-9E0AE9DFED1C}"/>
    <dgm:cxn modelId="{373D267F-CC75-4B67-8759-EDE62F0FAD1F}" type="presOf" srcId="{0C2BD531-EFFC-4FDF-BA6D-E4A59C48CDF0}" destId="{99A62466-619A-431B-AAB5-1EFB627FB1B5}" srcOrd="0" destOrd="1" presId="urn:microsoft.com/office/officeart/2005/8/layout/default"/>
    <dgm:cxn modelId="{85952638-42DE-401A-928C-70CF6010D853}" srcId="{E587C68A-EF37-4A70-A9A9-E30996A1CB9E}" destId="{FD1CB819-5541-4A1C-AB83-0B1F10D2C3E1}" srcOrd="2" destOrd="0" parTransId="{ADFED01F-57DB-437A-8519-E6A3C532AE16}" sibTransId="{756BA359-5429-4158-968F-4EDBC0D0295E}"/>
    <dgm:cxn modelId="{8CEF7B60-B954-4624-8C18-BFFDBC96097C}" type="presOf" srcId="{FAEAA55B-B1D3-419B-B763-42BF2038BBEE}" destId="{FF5B3FD8-FE83-402F-8981-0D2066316BA9}" srcOrd="0" destOrd="3" presId="urn:microsoft.com/office/officeart/2005/8/layout/default"/>
    <dgm:cxn modelId="{0E0E0AEF-4539-4C5B-A847-9E7871A5ED0D}" type="presOf" srcId="{9D320204-0858-4117-B73C-0AD0349A97F4}" destId="{996D0A2E-10E9-465F-9137-A229F0C560A1}" srcOrd="0" destOrd="1" presId="urn:microsoft.com/office/officeart/2005/8/layout/default"/>
    <dgm:cxn modelId="{C154B003-6672-4117-9B80-400247136E5B}" srcId="{BCFB1D3E-7FE8-4DF0-8B11-88DEC7D9DFBB}" destId="{9D320204-0858-4117-B73C-0AD0349A97F4}" srcOrd="0" destOrd="0" parTransId="{D80D9A5F-F714-46D5-B31F-8CDA6CD72862}" sibTransId="{0883336E-8E4B-4DC3-829B-E047EF123174}"/>
    <dgm:cxn modelId="{6EF45ED8-9027-4692-ACF3-7FBB2E3AD5F4}" type="presOf" srcId="{66DFD3FE-0226-48D2-BE7A-DF36421D2D4B}" destId="{99A62466-619A-431B-AAB5-1EFB627FB1B5}" srcOrd="0" destOrd="2" presId="urn:microsoft.com/office/officeart/2005/8/layout/default"/>
    <dgm:cxn modelId="{DCDEF268-88E6-4103-BB80-A2FCF65ED71C}" srcId="{707D4CF3-DA62-48CE-9D6E-721D726111ED}" destId="{70724BD6-4F77-477E-BAFB-7C36D7C9444C}" srcOrd="0" destOrd="0" parTransId="{998DEC43-60A0-4A71-A1F8-5A0AB2722444}" sibTransId="{4C327463-75A6-4148-BDC7-E62D0932BDBE}"/>
    <dgm:cxn modelId="{159CCD4F-C08C-4C01-8136-AF087B8B550E}" srcId="{E587C68A-EF37-4A70-A9A9-E30996A1CB9E}" destId="{0C2BD531-EFFC-4FDF-BA6D-E4A59C48CDF0}" srcOrd="0" destOrd="0" parTransId="{5FB942AC-1F8A-459F-9498-C5AF4DC66A16}" sibTransId="{BD022331-79B3-4FE4-B3F6-52BF6FCBFA61}"/>
    <dgm:cxn modelId="{3ABBB4F4-BBA2-4865-8F76-DD0A76D5E295}" type="presOf" srcId="{7AAD685B-DF18-419B-8C64-A6D4993BFF54}" destId="{C09541DD-6F38-4103-ACE9-2E3EFCB115DE}" srcOrd="0" destOrd="2" presId="urn:microsoft.com/office/officeart/2005/8/layout/default"/>
    <dgm:cxn modelId="{C394097A-8ED2-4050-ADB5-045964BC13F2}" type="presOf" srcId="{E587C68A-EF37-4A70-A9A9-E30996A1CB9E}" destId="{99A62466-619A-431B-AAB5-1EFB627FB1B5}" srcOrd="0" destOrd="0" presId="urn:microsoft.com/office/officeart/2005/8/layout/default"/>
    <dgm:cxn modelId="{88FD6FE4-75CB-4E1C-88B9-1242C3EEF074}" type="presParOf" srcId="{E398F7DF-4FD4-43C1-819C-46D49FF895B4}" destId="{996D0A2E-10E9-465F-9137-A229F0C560A1}" srcOrd="0" destOrd="0" presId="urn:microsoft.com/office/officeart/2005/8/layout/default"/>
    <dgm:cxn modelId="{2C7B920D-5C60-4FA6-8B6E-8E459605CD0E}" type="presParOf" srcId="{E398F7DF-4FD4-43C1-819C-46D49FF895B4}" destId="{2A894750-418D-4BD1-BAB9-E2C7B1EFEFFA}" srcOrd="1" destOrd="0" presId="urn:microsoft.com/office/officeart/2005/8/layout/default"/>
    <dgm:cxn modelId="{E1BE1B83-BB28-4F99-9210-9BA6DE78C67D}" type="presParOf" srcId="{E398F7DF-4FD4-43C1-819C-46D49FF895B4}" destId="{FF5B3FD8-FE83-402F-8981-0D2066316BA9}" srcOrd="2" destOrd="0" presId="urn:microsoft.com/office/officeart/2005/8/layout/default"/>
    <dgm:cxn modelId="{6922F78B-2850-440A-9536-CA6151285EFC}" type="presParOf" srcId="{E398F7DF-4FD4-43C1-819C-46D49FF895B4}" destId="{868BB5F2-5016-47D9-B600-9B5B8B39567D}" srcOrd="3" destOrd="0" presId="urn:microsoft.com/office/officeart/2005/8/layout/default"/>
    <dgm:cxn modelId="{0E1B0097-0B6C-42C3-80A8-84CB09F7623D}" type="presParOf" srcId="{E398F7DF-4FD4-43C1-819C-46D49FF895B4}" destId="{C09541DD-6F38-4103-ACE9-2E3EFCB115DE}" srcOrd="4" destOrd="0" presId="urn:microsoft.com/office/officeart/2005/8/layout/default"/>
    <dgm:cxn modelId="{A95F0286-6F93-42BB-98C6-63966BA2CD52}" type="presParOf" srcId="{E398F7DF-4FD4-43C1-819C-46D49FF895B4}" destId="{F755ED2D-CF3E-4144-B163-E81658DA63CB}" srcOrd="5" destOrd="0" presId="urn:microsoft.com/office/officeart/2005/8/layout/default"/>
    <dgm:cxn modelId="{8386C66C-2356-424A-AEF0-E519E224BA91}" type="presParOf" srcId="{E398F7DF-4FD4-43C1-819C-46D49FF895B4}" destId="{99A62466-619A-431B-AAB5-1EFB627FB1B5}" srcOrd="6" destOrd="0" presId="urn:microsoft.com/office/officeart/2005/8/layout/default"/>
  </dgm:cxnLst>
  <dgm:bg>
    <a:noFill/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6D0A2E-10E9-465F-9137-A229F0C560A1}">
      <dsp:nvSpPr>
        <dsp:cNvPr id="0" name=""/>
        <dsp:cNvSpPr/>
      </dsp:nvSpPr>
      <dsp:spPr>
        <a:xfrm>
          <a:off x="4155" y="556057"/>
          <a:ext cx="4070390" cy="26931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 smtClean="0"/>
            <a:t>Byte-based features</a:t>
          </a:r>
          <a:endParaRPr lang="en-CA" sz="3400" b="1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700" kern="1200" dirty="0" smtClean="0"/>
            <a:t>Total # of bytes</a:t>
          </a:r>
          <a:endParaRPr lang="en-CA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3700" kern="1200" dirty="0" smtClean="0"/>
            <a:t> Average payload packet length</a:t>
          </a:r>
          <a:endParaRPr lang="en-CA" sz="3700" kern="1200" dirty="0"/>
        </a:p>
      </dsp:txBody>
      <dsp:txXfrm>
        <a:off x="4155" y="556057"/>
        <a:ext cx="4070390" cy="2693163"/>
      </dsp:txXfrm>
    </dsp:sp>
    <dsp:sp modelId="{FF5B3FD8-FE83-402F-8981-0D2066316BA9}">
      <dsp:nvSpPr>
        <dsp:cNvPr id="0" name=""/>
        <dsp:cNvSpPr/>
      </dsp:nvSpPr>
      <dsp:spPr>
        <a:xfrm>
          <a:off x="4508738" y="556057"/>
          <a:ext cx="4070390" cy="26931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 smtClean="0"/>
            <a:t>Packet-based features</a:t>
          </a:r>
          <a:endParaRPr lang="en-CA" sz="3400" b="1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700" kern="1200" dirty="0" smtClean="0"/>
            <a:t>Total # of </a:t>
          </a:r>
          <a:r>
            <a:rPr lang="en-US" sz="3700" kern="1200" dirty="0" smtClean="0"/>
            <a:t>packets</a:t>
          </a:r>
          <a:endParaRPr lang="en-CA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3700" kern="1200" dirty="0" smtClean="0"/>
            <a:t># of small packets</a:t>
          </a:r>
          <a:endParaRPr lang="en-CA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CA" sz="3700" kern="1200" dirty="0"/>
        </a:p>
      </dsp:txBody>
      <dsp:txXfrm>
        <a:off x="4508738" y="556057"/>
        <a:ext cx="4070390" cy="2693163"/>
      </dsp:txXfrm>
    </dsp:sp>
    <dsp:sp modelId="{C09541DD-6F38-4103-ACE9-2E3EFCB115DE}">
      <dsp:nvSpPr>
        <dsp:cNvPr id="0" name=""/>
        <dsp:cNvSpPr/>
      </dsp:nvSpPr>
      <dsp:spPr>
        <a:xfrm>
          <a:off x="4155" y="3683414"/>
          <a:ext cx="4070390" cy="2594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 smtClean="0"/>
            <a:t>Time-based features</a:t>
          </a:r>
          <a:endParaRPr lang="en-CA" sz="3400" b="1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3700" kern="1200" dirty="0" smtClean="0"/>
            <a:t>Average bits-per-second</a:t>
          </a:r>
          <a:endParaRPr lang="en-CA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CA" sz="3700" kern="1200" dirty="0"/>
        </a:p>
      </dsp:txBody>
      <dsp:txXfrm>
        <a:off x="4155" y="3683414"/>
        <a:ext cx="4070390" cy="2594583"/>
      </dsp:txXfrm>
    </dsp:sp>
    <dsp:sp modelId="{99A62466-619A-431B-AAB5-1EFB627FB1B5}">
      <dsp:nvSpPr>
        <dsp:cNvPr id="0" name=""/>
        <dsp:cNvSpPr/>
      </dsp:nvSpPr>
      <dsp:spPr>
        <a:xfrm>
          <a:off x="4508738" y="3683414"/>
          <a:ext cx="4070390" cy="2594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 smtClean="0"/>
            <a:t>behavior-based features</a:t>
          </a:r>
          <a:endParaRPr lang="en-CA" sz="3400" b="1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700" kern="1200" dirty="0" smtClean="0"/>
            <a:t>F</a:t>
          </a:r>
          <a:r>
            <a:rPr lang="en-CA" sz="3700" kern="1200" dirty="0" smtClean="0"/>
            <a:t>low duration</a:t>
          </a:r>
          <a:endParaRPr lang="en-CA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3700" kern="1200" dirty="0" smtClean="0"/>
            <a:t> First packet size</a:t>
          </a:r>
          <a:endParaRPr lang="en-CA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CA" sz="3700" kern="1200" dirty="0"/>
        </a:p>
      </dsp:txBody>
      <dsp:txXfrm>
        <a:off x="4508738" y="3683414"/>
        <a:ext cx="4070390" cy="2594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F6795-0429-425F-84E7-B92A8A1E1A9D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6125" y="514350"/>
            <a:ext cx="25717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AE19A-9C13-4374-885A-ABFD88A6C21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5269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828957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657913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486870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315826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9144783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0973740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802696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631653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AE19A-9C13-4374-885A-ABFD88A6C21A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2512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539" y="9942974"/>
            <a:ext cx="27206099" cy="68607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1077" y="18137399"/>
            <a:ext cx="22405024" cy="81796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28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57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86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15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144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973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802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63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977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932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205202" y="1281774"/>
            <a:ext cx="7201613" cy="27309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360" y="1281774"/>
            <a:ext cx="21071391" cy="27309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183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063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346" y="20567578"/>
            <a:ext cx="27206099" cy="6356981"/>
          </a:xfrm>
        </p:spPr>
        <p:txBody>
          <a:bodyPr anchor="t"/>
          <a:lstStyle>
            <a:lvl1pPr algn="l">
              <a:defRPr sz="16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8346" y="13566009"/>
            <a:ext cx="27206099" cy="7001568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28957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2pPr>
            <a:lvl3pPr marL="365791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3pPr>
            <a:lvl4pPr marL="548687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7315826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9144783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1097374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2802696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4631653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7531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360" y="7468343"/>
            <a:ext cx="14136503" cy="21123256"/>
          </a:xfrm>
        </p:spPr>
        <p:txBody>
          <a:bodyPr/>
          <a:lstStyle>
            <a:lvl1pPr>
              <a:defRPr sz="11200"/>
            </a:lvl1pPr>
            <a:lvl2pPr>
              <a:defRPr sz="9700"/>
            </a:lvl2pPr>
            <a:lvl3pPr>
              <a:defRPr sz="81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0312" y="7468343"/>
            <a:ext cx="14136503" cy="21123256"/>
          </a:xfrm>
        </p:spPr>
        <p:txBody>
          <a:bodyPr/>
          <a:lstStyle>
            <a:lvl1pPr>
              <a:defRPr sz="11200"/>
            </a:lvl1pPr>
            <a:lvl2pPr>
              <a:defRPr sz="9700"/>
            </a:lvl2pPr>
            <a:lvl3pPr>
              <a:defRPr sz="81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863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359" y="7164572"/>
            <a:ext cx="14142061" cy="2985853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28957" indent="0">
              <a:buNone/>
              <a:defRPr sz="8100" b="1"/>
            </a:lvl2pPr>
            <a:lvl3pPr marL="3657913" indent="0">
              <a:buNone/>
              <a:defRPr sz="7100" b="1"/>
            </a:lvl3pPr>
            <a:lvl4pPr marL="5486870" indent="0">
              <a:buNone/>
              <a:defRPr sz="6300" b="1"/>
            </a:lvl4pPr>
            <a:lvl5pPr marL="7315826" indent="0">
              <a:buNone/>
              <a:defRPr sz="6300" b="1"/>
            </a:lvl5pPr>
            <a:lvl6pPr marL="9144783" indent="0">
              <a:buNone/>
              <a:defRPr sz="6300" b="1"/>
            </a:lvl6pPr>
            <a:lvl7pPr marL="10973740" indent="0">
              <a:buNone/>
              <a:defRPr sz="6300" b="1"/>
            </a:lvl7pPr>
            <a:lvl8pPr marL="12802696" indent="0">
              <a:buNone/>
              <a:defRPr sz="6300" b="1"/>
            </a:lvl8pPr>
            <a:lvl9pPr marL="14631653" indent="0">
              <a:buNone/>
              <a:defRPr sz="6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359" y="10150424"/>
            <a:ext cx="14142061" cy="1844117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1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59204" y="7164572"/>
            <a:ext cx="14147615" cy="2985853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28957" indent="0">
              <a:buNone/>
              <a:defRPr sz="8100" b="1"/>
            </a:lvl2pPr>
            <a:lvl3pPr marL="3657913" indent="0">
              <a:buNone/>
              <a:defRPr sz="7100" b="1"/>
            </a:lvl3pPr>
            <a:lvl4pPr marL="5486870" indent="0">
              <a:buNone/>
              <a:defRPr sz="6300" b="1"/>
            </a:lvl4pPr>
            <a:lvl5pPr marL="7315826" indent="0">
              <a:buNone/>
              <a:defRPr sz="6300" b="1"/>
            </a:lvl5pPr>
            <a:lvl6pPr marL="9144783" indent="0">
              <a:buNone/>
              <a:defRPr sz="6300" b="1"/>
            </a:lvl6pPr>
            <a:lvl7pPr marL="10973740" indent="0">
              <a:buNone/>
              <a:defRPr sz="6300" b="1"/>
            </a:lvl7pPr>
            <a:lvl8pPr marL="12802696" indent="0">
              <a:buNone/>
              <a:defRPr sz="6300" b="1"/>
            </a:lvl8pPr>
            <a:lvl9pPr marL="14631653" indent="0">
              <a:buNone/>
              <a:defRPr sz="6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59204" y="10150424"/>
            <a:ext cx="14147615" cy="1844117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1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766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5520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064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363" y="1274360"/>
            <a:ext cx="10530139" cy="5423438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3917" y="1274362"/>
            <a:ext cx="17892899" cy="27317237"/>
          </a:xfrm>
        </p:spPr>
        <p:txBody>
          <a:bodyPr/>
          <a:lstStyle>
            <a:lvl1pPr>
              <a:defRPr sz="12700"/>
            </a:lvl1pPr>
            <a:lvl2pPr>
              <a:defRPr sz="112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363" y="6697800"/>
            <a:ext cx="10530139" cy="21893798"/>
          </a:xfrm>
        </p:spPr>
        <p:txBody>
          <a:bodyPr/>
          <a:lstStyle>
            <a:lvl1pPr marL="0" indent="0">
              <a:buNone/>
              <a:defRPr sz="5600"/>
            </a:lvl1pPr>
            <a:lvl2pPr marL="1828957" indent="0">
              <a:buNone/>
              <a:defRPr sz="4800"/>
            </a:lvl2pPr>
            <a:lvl3pPr marL="3657913" indent="0">
              <a:buNone/>
              <a:defRPr sz="4100"/>
            </a:lvl3pPr>
            <a:lvl4pPr marL="5486870" indent="0">
              <a:buNone/>
              <a:defRPr sz="3600"/>
            </a:lvl4pPr>
            <a:lvl5pPr marL="7315826" indent="0">
              <a:buNone/>
              <a:defRPr sz="3600"/>
            </a:lvl5pPr>
            <a:lvl6pPr marL="9144783" indent="0">
              <a:buNone/>
              <a:defRPr sz="3600"/>
            </a:lvl6pPr>
            <a:lvl7pPr marL="10973740" indent="0">
              <a:buNone/>
              <a:defRPr sz="3600"/>
            </a:lvl7pPr>
            <a:lvl8pPr marL="12802696" indent="0">
              <a:buNone/>
              <a:defRPr sz="3600"/>
            </a:lvl8pPr>
            <a:lvl9pPr marL="14631653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365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3632" y="22405025"/>
            <a:ext cx="19204305" cy="2645040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73632" y="2859901"/>
            <a:ext cx="19204305" cy="19204305"/>
          </a:xfrm>
        </p:spPr>
        <p:txBody>
          <a:bodyPr/>
          <a:lstStyle>
            <a:lvl1pPr marL="0" indent="0">
              <a:buNone/>
              <a:defRPr sz="12700"/>
            </a:lvl1pPr>
            <a:lvl2pPr marL="1828957" indent="0">
              <a:buNone/>
              <a:defRPr sz="11200"/>
            </a:lvl2pPr>
            <a:lvl3pPr marL="3657913" indent="0">
              <a:buNone/>
              <a:defRPr sz="9700"/>
            </a:lvl3pPr>
            <a:lvl4pPr marL="5486870" indent="0">
              <a:buNone/>
              <a:defRPr sz="8100"/>
            </a:lvl4pPr>
            <a:lvl5pPr marL="7315826" indent="0">
              <a:buNone/>
              <a:defRPr sz="8100"/>
            </a:lvl5pPr>
            <a:lvl6pPr marL="9144783" indent="0">
              <a:buNone/>
              <a:defRPr sz="8100"/>
            </a:lvl6pPr>
            <a:lvl7pPr marL="10973740" indent="0">
              <a:buNone/>
              <a:defRPr sz="8100"/>
            </a:lvl7pPr>
            <a:lvl8pPr marL="12802696" indent="0">
              <a:buNone/>
              <a:defRPr sz="8100"/>
            </a:lvl8pPr>
            <a:lvl9pPr marL="14631653" indent="0">
              <a:buNone/>
              <a:defRPr sz="81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73632" y="25050064"/>
            <a:ext cx="19204305" cy="3756395"/>
          </a:xfrm>
        </p:spPr>
        <p:txBody>
          <a:bodyPr/>
          <a:lstStyle>
            <a:lvl1pPr marL="0" indent="0">
              <a:buNone/>
              <a:defRPr sz="5600"/>
            </a:lvl1pPr>
            <a:lvl2pPr marL="1828957" indent="0">
              <a:buNone/>
              <a:defRPr sz="4800"/>
            </a:lvl2pPr>
            <a:lvl3pPr marL="3657913" indent="0">
              <a:buNone/>
              <a:defRPr sz="4100"/>
            </a:lvl3pPr>
            <a:lvl4pPr marL="5486870" indent="0">
              <a:buNone/>
              <a:defRPr sz="3600"/>
            </a:lvl4pPr>
            <a:lvl5pPr marL="7315826" indent="0">
              <a:buNone/>
              <a:defRPr sz="3600"/>
            </a:lvl5pPr>
            <a:lvl6pPr marL="9144783" indent="0">
              <a:buNone/>
              <a:defRPr sz="3600"/>
            </a:lvl6pPr>
            <a:lvl7pPr marL="10973740" indent="0">
              <a:buNone/>
              <a:defRPr sz="3600"/>
            </a:lvl7pPr>
            <a:lvl8pPr marL="12802696" indent="0">
              <a:buNone/>
              <a:defRPr sz="3600"/>
            </a:lvl8pPr>
            <a:lvl9pPr marL="14631653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236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0359" y="1281772"/>
            <a:ext cx="28806459" cy="5334530"/>
          </a:xfrm>
          <a:prstGeom prst="rect">
            <a:avLst/>
          </a:prstGeom>
        </p:spPr>
        <p:txBody>
          <a:bodyPr vert="horz" lIns="365791" tIns="182896" rIns="365791" bIns="18289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359" y="7468343"/>
            <a:ext cx="28806459" cy="21123256"/>
          </a:xfrm>
          <a:prstGeom prst="rect">
            <a:avLst/>
          </a:prstGeom>
        </p:spPr>
        <p:txBody>
          <a:bodyPr vert="horz" lIns="365791" tIns="182896" rIns="365791" bIns="18289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00359" y="29665913"/>
            <a:ext cx="7468342" cy="1704085"/>
          </a:xfrm>
          <a:prstGeom prst="rect">
            <a:avLst/>
          </a:prstGeom>
        </p:spPr>
        <p:txBody>
          <a:bodyPr vert="horz" lIns="365791" tIns="182896" rIns="365791" bIns="182896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AAC0D-4C8E-451B-859B-72BE86DA9EB6}" type="datetimeFigureOut">
              <a:rPr lang="en-CA" smtClean="0"/>
              <a:pPr/>
              <a:t>2014-04-15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35786" y="29665913"/>
            <a:ext cx="10135606" cy="1704085"/>
          </a:xfrm>
          <a:prstGeom prst="rect">
            <a:avLst/>
          </a:prstGeom>
        </p:spPr>
        <p:txBody>
          <a:bodyPr vert="horz" lIns="365791" tIns="182896" rIns="365791" bIns="182896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938476" y="29665913"/>
            <a:ext cx="7468342" cy="1704085"/>
          </a:xfrm>
          <a:prstGeom prst="rect">
            <a:avLst/>
          </a:prstGeom>
        </p:spPr>
        <p:txBody>
          <a:bodyPr vert="horz" lIns="365791" tIns="182896" rIns="365791" bIns="182896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320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657913" rtl="0" eaLnBrk="1" latinLnBrk="0" hangingPunct="1">
        <a:spcBef>
          <a:spcPct val="0"/>
        </a:spcBef>
        <a:buNone/>
        <a:defRPr sz="1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719" indent="-1371719" algn="l" defTabSz="3657913" rtl="0" eaLnBrk="1" latinLnBrk="0" hangingPunct="1">
        <a:spcBef>
          <a:spcPct val="20000"/>
        </a:spcBef>
        <a:buFont typeface="Arial" pitchFamily="34" charset="0"/>
        <a:buChar char="•"/>
        <a:defRPr sz="12700" kern="1200">
          <a:solidFill>
            <a:schemeClr val="tx1"/>
          </a:solidFill>
          <a:latin typeface="+mn-lt"/>
          <a:ea typeface="+mn-ea"/>
          <a:cs typeface="+mn-cs"/>
        </a:defRPr>
      </a:lvl1pPr>
      <a:lvl2pPr marL="2972054" indent="-1143097" algn="l" defTabSz="3657913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391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01348" indent="-914478" algn="l" defTabSz="3657913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30305" indent="-914478" algn="l" defTabSz="3657913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9261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8218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7174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6131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957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913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870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826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783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3740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2696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1653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diagramQuickStyle" Target="../diagrams/quickStyle1.xml"/><Relationship Id="rId5" Type="http://schemas.openxmlformats.org/officeDocument/2006/relationships/image" Target="../media/image3.png"/><Relationship Id="rId10" Type="http://schemas.openxmlformats.org/officeDocument/2006/relationships/diagramLayout" Target="../diagrams/layout1.xml"/><Relationship Id="rId4" Type="http://schemas.openxmlformats.org/officeDocument/2006/relationships/image" Target="../media/image2.png"/><Relationship Id="rId9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11251059" y="11517822"/>
            <a:ext cx="9449149" cy="89127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146844" y="394480"/>
            <a:ext cx="31626495" cy="3799795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5400000" scaled="1"/>
          </a:gradFill>
          <a:ln w="9525" cap="sq">
            <a:solidFill>
              <a:schemeClr val="tx1"/>
            </a:solidFill>
            <a:bevel/>
            <a:headEnd/>
            <a:tailEnd/>
          </a:ln>
          <a:effectLst/>
        </p:spPr>
        <p:txBody>
          <a:bodyPr wrap="none" lIns="66669" tIns="33334" rIns="66669" bIns="33334" anchor="ctr"/>
          <a:lstStyle/>
          <a:p>
            <a:pPr defTabSz="3200339">
              <a:lnSpc>
                <a:spcPts val="3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4698331" y="679278"/>
            <a:ext cx="23474608" cy="3298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6669" tIns="33334" rIns="66669" bIns="33334">
            <a:spAutoFit/>
          </a:bodyPr>
          <a:lstStyle/>
          <a:p>
            <a:pPr algn="ctr" defTabSz="3200339"/>
            <a:r>
              <a:rPr lang="en-US" sz="6000" b="1" dirty="0" smtClean="0"/>
              <a:t>Toward Effective Feature Selection in Machine Learning-Based Botnet Detection Approaches</a:t>
            </a:r>
          </a:p>
          <a:p>
            <a:pPr algn="ctr" defTabSz="3200339"/>
            <a:r>
              <a:rPr lang="en-US" sz="5000" b="1" dirty="0" err="1" smtClean="0"/>
              <a:t>Elaheh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Biglar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Beigi</a:t>
            </a:r>
            <a:r>
              <a:rPr lang="en-US" sz="5000" b="1" dirty="0" smtClean="0"/>
              <a:t>, Hossein Hadian Jazi, Natalia </a:t>
            </a:r>
            <a:r>
              <a:rPr lang="en-US" sz="5000" b="1" dirty="0" err="1" smtClean="0"/>
              <a:t>Stakhanova</a:t>
            </a:r>
            <a:r>
              <a:rPr lang="en-US" sz="5000" b="1" dirty="0" smtClean="0"/>
              <a:t>, and Ali A. </a:t>
            </a:r>
            <a:r>
              <a:rPr lang="en-US" sz="5000" b="1" dirty="0" err="1" smtClean="0"/>
              <a:t>Ghorbani</a:t>
            </a:r>
            <a:endParaRPr lang="en-US" sz="5000" b="1" dirty="0" smtClean="0"/>
          </a:p>
          <a:p>
            <a:pPr algn="ctr" defTabSz="3200339"/>
            <a:r>
              <a:rPr lang="en-US" sz="4000" b="1" i="1" dirty="0" smtClean="0"/>
              <a:t>Faculty of Computer Science, University of New Brunswick</a:t>
            </a:r>
            <a:endParaRPr lang="en-US" sz="7200" dirty="0"/>
          </a:p>
        </p:txBody>
      </p:sp>
      <p:pic>
        <p:nvPicPr>
          <p:cNvPr id="34" name="Picture 33" descr="ISCXLogo-fix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7891" y="593875"/>
            <a:ext cx="3600400" cy="3329628"/>
          </a:xfrm>
          <a:prstGeom prst="rect">
            <a:avLst/>
          </a:prstGeom>
        </p:spPr>
      </p:pic>
      <p:sp>
        <p:nvSpPr>
          <p:cNvPr id="49" name="AutoShape 4"/>
          <p:cNvSpPr>
            <a:spLocks noChangeArrowheads="1"/>
          </p:cNvSpPr>
          <p:nvPr/>
        </p:nvSpPr>
        <p:spPr bwMode="auto">
          <a:xfrm>
            <a:off x="5255832" y="8874795"/>
            <a:ext cx="20648855" cy="2368470"/>
          </a:xfrm>
          <a:prstGeom prst="roundRect">
            <a:avLst>
              <a:gd name="adj" fmla="val 1068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0182" tIns="30091" rIns="60182" bIns="30091" anchor="ctr"/>
          <a:lstStyle/>
          <a:p>
            <a:pPr>
              <a:lnSpc>
                <a:spcPts val="2713"/>
              </a:lnSpc>
            </a:pPr>
            <a:endParaRPr lang="en-US" sz="5400"/>
          </a:p>
        </p:txBody>
      </p:sp>
      <p:sp>
        <p:nvSpPr>
          <p:cNvPr id="50" name="AutoShape 4"/>
          <p:cNvSpPr>
            <a:spLocks noChangeArrowheads="1"/>
          </p:cNvSpPr>
          <p:nvPr/>
        </p:nvSpPr>
        <p:spPr bwMode="auto">
          <a:xfrm>
            <a:off x="123065" y="4338291"/>
            <a:ext cx="31576924" cy="2376263"/>
          </a:xfrm>
          <a:prstGeom prst="roundRect">
            <a:avLst>
              <a:gd name="adj" fmla="val 1068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0182" tIns="30091" rIns="60182" bIns="30091" anchor="ctr"/>
          <a:lstStyle/>
          <a:p>
            <a:pPr>
              <a:lnSpc>
                <a:spcPts val="2713"/>
              </a:lnSpc>
            </a:pPr>
            <a:endParaRPr lang="en-US" sz="5400"/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233835" y="5354213"/>
            <a:ext cx="24689629" cy="238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11163" indent="-411163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just">
              <a:spcAft>
                <a:spcPts val="538"/>
              </a:spcAft>
              <a:buFont typeface="Wingdings" pitchFamily="2" charset="2"/>
              <a:buChar char="Ø"/>
            </a:pP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52" name="Text Box 42"/>
          <p:cNvSpPr txBox="1">
            <a:spLocks noChangeArrowheads="1"/>
          </p:cNvSpPr>
          <p:nvPr/>
        </p:nvSpPr>
        <p:spPr bwMode="auto">
          <a:xfrm>
            <a:off x="714373" y="4554314"/>
            <a:ext cx="30626917" cy="407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Problem Statement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53" name="Text Box 42"/>
          <p:cNvSpPr txBox="1">
            <a:spLocks noChangeArrowheads="1"/>
          </p:cNvSpPr>
          <p:nvPr/>
        </p:nvSpPr>
        <p:spPr bwMode="auto">
          <a:xfrm>
            <a:off x="6565830" y="9036046"/>
            <a:ext cx="16767888" cy="407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Our Contributions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5675544" y="9460807"/>
            <a:ext cx="19926662" cy="1420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66725" indent="-466725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just">
              <a:lnSpc>
                <a:spcPts val="3163"/>
              </a:lnSpc>
              <a:spcAft>
                <a:spcPts val="538"/>
              </a:spcAft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</a:rPr>
              <a:t>Review &amp; analysis of the </a:t>
            </a:r>
            <a:r>
              <a:rPr lang="en-US" sz="3200" dirty="0">
                <a:solidFill>
                  <a:schemeClr val="tx1"/>
                </a:solidFill>
              </a:rPr>
              <a:t>flow-based features commonly </a:t>
            </a:r>
            <a:r>
              <a:rPr lang="en-US" sz="3200" dirty="0" smtClean="0">
                <a:solidFill>
                  <a:schemeClr val="tx1"/>
                </a:solidFill>
              </a:rPr>
              <a:t>employed in </a:t>
            </a:r>
            <a:r>
              <a:rPr lang="en-US" sz="3200" dirty="0">
                <a:solidFill>
                  <a:schemeClr val="tx1"/>
                </a:solidFill>
              </a:rPr>
              <a:t>the botnet detection </a:t>
            </a:r>
            <a:r>
              <a:rPr lang="en-US" sz="3200" dirty="0" smtClean="0">
                <a:solidFill>
                  <a:schemeClr val="tx1"/>
                </a:solidFill>
              </a:rPr>
              <a:t>systems.</a:t>
            </a:r>
          </a:p>
          <a:p>
            <a:pPr algn="just">
              <a:lnSpc>
                <a:spcPts val="3163"/>
              </a:lnSpc>
              <a:spcAft>
                <a:spcPts val="538"/>
              </a:spcAft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</a:rPr>
              <a:t>A greedy feature selection algorithm for assessment of a large set of features.</a:t>
            </a:r>
            <a:endParaRPr lang="en-US" sz="3200" dirty="0">
              <a:solidFill>
                <a:schemeClr val="tx1"/>
              </a:solidFill>
            </a:endParaRPr>
          </a:p>
          <a:p>
            <a:pPr algn="justLow">
              <a:lnSpc>
                <a:spcPts val="3163"/>
              </a:lnSpc>
              <a:spcAft>
                <a:spcPts val="538"/>
              </a:spcAft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</a:rPr>
              <a:t>A diverse dataset </a:t>
            </a:r>
            <a:r>
              <a:rPr lang="en-US" sz="3200" dirty="0">
                <a:solidFill>
                  <a:schemeClr val="tx1"/>
                </a:solidFill>
              </a:rPr>
              <a:t>consisting of 16 different </a:t>
            </a:r>
            <a:r>
              <a:rPr lang="en-US" sz="3200" dirty="0" smtClean="0">
                <a:solidFill>
                  <a:schemeClr val="tx1"/>
                </a:solidFill>
              </a:rPr>
              <a:t>botnet traces (both centralized </a:t>
            </a:r>
            <a:r>
              <a:rPr lang="en-US" sz="3200" dirty="0">
                <a:solidFill>
                  <a:schemeClr val="tx1"/>
                </a:solidFill>
              </a:rPr>
              <a:t>and </a:t>
            </a:r>
            <a:r>
              <a:rPr lang="en-US" sz="3200" dirty="0" smtClean="0">
                <a:solidFill>
                  <a:schemeClr val="tx1"/>
                </a:solidFill>
              </a:rPr>
              <a:t>decentralized botnets).</a:t>
            </a: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11802662" y="11838184"/>
            <a:ext cx="9363721" cy="407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Greedy Algorithm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2939" y="526052"/>
            <a:ext cx="3593651" cy="3593651"/>
          </a:xfrm>
          <a:prstGeom prst="rect">
            <a:avLst/>
          </a:prstGeom>
        </p:spPr>
      </p:pic>
      <p:sp>
        <p:nvSpPr>
          <p:cNvPr id="30" name="AutoShape 4"/>
          <p:cNvSpPr>
            <a:spLocks noChangeArrowheads="1"/>
          </p:cNvSpPr>
          <p:nvPr/>
        </p:nvSpPr>
        <p:spPr bwMode="auto">
          <a:xfrm>
            <a:off x="11251059" y="22821557"/>
            <a:ext cx="9659407" cy="8976374"/>
          </a:xfrm>
          <a:prstGeom prst="roundRect">
            <a:avLst>
              <a:gd name="adj" fmla="val 932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0182" tIns="30091" rIns="60182" bIns="30091" anchor="ctr"/>
          <a:lstStyle/>
          <a:p>
            <a:pPr>
              <a:lnSpc>
                <a:spcPts val="2713"/>
              </a:lnSpc>
            </a:pPr>
            <a:endParaRPr lang="en-US" sz="5400"/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11608418" y="23061717"/>
            <a:ext cx="9363721" cy="437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Dataset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408514" y="5025764"/>
            <a:ext cx="30955057" cy="1786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66725" indent="-466725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just">
              <a:spcAft>
                <a:spcPts val="538"/>
              </a:spcAft>
              <a:buFont typeface="Wingdings" pitchFamily="2" charset="2"/>
              <a:buChar char="Ø"/>
            </a:pPr>
            <a:r>
              <a:rPr lang="en-CA" sz="3600" dirty="0">
                <a:solidFill>
                  <a:schemeClr val="tx1"/>
                </a:solidFill>
              </a:rPr>
              <a:t>Botnets have become one of the biggest security </a:t>
            </a:r>
            <a:r>
              <a:rPr lang="en-CA" sz="3600" dirty="0" smtClean="0">
                <a:solidFill>
                  <a:schemeClr val="tx1"/>
                </a:solidFill>
              </a:rPr>
              <a:t>threats, responsible </a:t>
            </a:r>
            <a:r>
              <a:rPr lang="en-CA" sz="3600" dirty="0">
                <a:solidFill>
                  <a:schemeClr val="tx1"/>
                </a:solidFill>
              </a:rPr>
              <a:t>for a large volume of malicious </a:t>
            </a:r>
            <a:r>
              <a:rPr lang="en-CA" sz="3600" dirty="0" smtClean="0">
                <a:solidFill>
                  <a:schemeClr val="tx1"/>
                </a:solidFill>
              </a:rPr>
              <a:t>activities.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just">
              <a:spcAft>
                <a:spcPts val="538"/>
              </a:spcAft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</a:rPr>
              <a:t>Many botnet detection systems are based on the machine learning algorithms whose performance is heavily dependent on the employed  set of features.</a:t>
            </a:r>
            <a:endParaRPr lang="en-CA" sz="3600" dirty="0" smtClean="0">
              <a:solidFill>
                <a:schemeClr val="tx1"/>
              </a:solidFill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11893865" y="23533416"/>
            <a:ext cx="8437855" cy="7549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66725" indent="-466725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just">
              <a:lnSpc>
                <a:spcPts val="3163"/>
              </a:lnSpc>
              <a:spcAft>
                <a:spcPts val="538"/>
              </a:spcAft>
            </a:pPr>
            <a:r>
              <a:rPr lang="en-US" sz="3200" dirty="0" smtClean="0">
                <a:solidFill>
                  <a:schemeClr val="tx1"/>
                </a:solidFill>
              </a:rPr>
              <a:t>Challenges:</a:t>
            </a:r>
          </a:p>
          <a:p>
            <a:pPr marL="457200" indent="-457200" algn="just">
              <a:lnSpc>
                <a:spcPts val="3163"/>
              </a:lnSpc>
              <a:spcAft>
                <a:spcPts val="538"/>
              </a:spcAft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</a:rPr>
              <a:t>Generality</a:t>
            </a:r>
            <a:r>
              <a:rPr lang="en-US" sz="3200" dirty="0" smtClean="0">
                <a:solidFill>
                  <a:schemeClr val="tx1"/>
                </a:solidFill>
              </a:rPr>
              <a:t>: </a:t>
            </a:r>
            <a:r>
              <a:rPr lang="en-US" sz="2800" i="1" dirty="0" smtClean="0">
                <a:solidFill>
                  <a:schemeClr val="tx1"/>
                </a:solidFill>
              </a:rPr>
              <a:t>dataset should contain a reasonable number of botnet traces (including novel botnet attacks)</a:t>
            </a:r>
          </a:p>
          <a:p>
            <a:pPr marL="457200" indent="-457200" algn="just">
              <a:lnSpc>
                <a:spcPts val="3163"/>
              </a:lnSpc>
              <a:spcAft>
                <a:spcPts val="538"/>
              </a:spcAft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</a:rPr>
              <a:t>Realism</a:t>
            </a:r>
            <a:r>
              <a:rPr lang="en-US" sz="3200" dirty="0" smtClean="0">
                <a:solidFill>
                  <a:schemeClr val="tx1"/>
                </a:solidFill>
              </a:rPr>
              <a:t>:  </a:t>
            </a:r>
            <a:r>
              <a:rPr lang="en-CA" sz="2800" i="1" dirty="0">
                <a:solidFill>
                  <a:schemeClr val="tx1"/>
                </a:solidFill>
              </a:rPr>
              <a:t>b</a:t>
            </a:r>
            <a:r>
              <a:rPr lang="en-CA" sz="2800" i="1" dirty="0" smtClean="0">
                <a:solidFill>
                  <a:schemeClr val="tx1"/>
                </a:solidFill>
              </a:rPr>
              <a:t>otnet </a:t>
            </a:r>
            <a:r>
              <a:rPr lang="en-CA" sz="2800" i="1" dirty="0">
                <a:solidFill>
                  <a:schemeClr val="tx1"/>
                </a:solidFill>
              </a:rPr>
              <a:t>traffic </a:t>
            </a:r>
            <a:r>
              <a:rPr lang="en-CA" sz="2800" i="1" dirty="0" smtClean="0">
                <a:solidFill>
                  <a:schemeClr val="tx1"/>
                </a:solidFill>
              </a:rPr>
              <a:t>is usually generated in </a:t>
            </a:r>
            <a:r>
              <a:rPr lang="en-CA" sz="2800" i="1" dirty="0">
                <a:solidFill>
                  <a:schemeClr val="tx1"/>
                </a:solidFill>
              </a:rPr>
              <a:t>a controlled </a:t>
            </a:r>
            <a:r>
              <a:rPr lang="en-CA" sz="2800" i="1" dirty="0" smtClean="0">
                <a:solidFill>
                  <a:schemeClr val="tx1"/>
                </a:solidFill>
              </a:rPr>
              <a:t>environment which needs to be resilient (not </a:t>
            </a:r>
            <a:r>
              <a:rPr lang="en-CA" sz="2800" i="1" dirty="0">
                <a:solidFill>
                  <a:schemeClr val="tx1"/>
                </a:solidFill>
              </a:rPr>
              <a:t>detectable by the botnet</a:t>
            </a:r>
            <a:r>
              <a:rPr lang="en-CA" sz="2800" i="1" dirty="0" smtClean="0">
                <a:solidFill>
                  <a:schemeClr val="tx1"/>
                </a:solidFill>
              </a:rPr>
              <a:t>). </a:t>
            </a:r>
            <a:r>
              <a:rPr lang="en-US" sz="3200" dirty="0" smtClean="0">
                <a:solidFill>
                  <a:schemeClr val="tx1"/>
                </a:solidFill>
              </a:rPr>
              <a:t>	</a:t>
            </a:r>
          </a:p>
          <a:p>
            <a:pPr marL="457200" indent="-457200" algn="just">
              <a:lnSpc>
                <a:spcPts val="3163"/>
              </a:lnSpc>
              <a:spcAft>
                <a:spcPts val="538"/>
              </a:spcAft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</a:rPr>
              <a:t>Representativeness</a:t>
            </a:r>
            <a:r>
              <a:rPr lang="en-US" sz="2800" i="1" dirty="0" smtClean="0">
                <a:solidFill>
                  <a:schemeClr val="tx1"/>
                </a:solidFill>
              </a:rPr>
              <a:t>: </a:t>
            </a:r>
            <a:r>
              <a:rPr lang="en-CA" sz="2800" i="1" dirty="0" smtClean="0">
                <a:solidFill>
                  <a:schemeClr val="tx1"/>
                </a:solidFill>
              </a:rPr>
              <a:t>network </a:t>
            </a:r>
            <a:r>
              <a:rPr lang="en-CA" sz="2800" i="1" dirty="0">
                <a:solidFill>
                  <a:schemeClr val="tx1"/>
                </a:solidFill>
              </a:rPr>
              <a:t>traffic traces </a:t>
            </a:r>
            <a:r>
              <a:rPr lang="en-CA" sz="2800" i="1" dirty="0" smtClean="0">
                <a:solidFill>
                  <a:schemeClr val="tx1"/>
                </a:solidFill>
              </a:rPr>
              <a:t>should reflect real </a:t>
            </a:r>
            <a:r>
              <a:rPr lang="en-CA" sz="2800" i="1" dirty="0">
                <a:solidFill>
                  <a:schemeClr val="tx1"/>
                </a:solidFill>
              </a:rPr>
              <a:t>environment a detector will face during deployment</a:t>
            </a:r>
            <a:r>
              <a:rPr lang="en-CA" sz="3200" dirty="0">
                <a:solidFill>
                  <a:schemeClr val="tx1"/>
                </a:solidFill>
              </a:rPr>
              <a:t>.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0" indent="0" algn="just">
              <a:lnSpc>
                <a:spcPts val="3163"/>
              </a:lnSpc>
              <a:spcAft>
                <a:spcPts val="538"/>
              </a:spcAft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0" indent="0" algn="just">
              <a:lnSpc>
                <a:spcPts val="3163"/>
              </a:lnSpc>
              <a:spcAft>
                <a:spcPts val="538"/>
              </a:spcAft>
            </a:pPr>
            <a:r>
              <a:rPr lang="en-US" sz="3200" dirty="0" smtClean="0">
                <a:solidFill>
                  <a:schemeClr val="tx1"/>
                </a:solidFill>
              </a:rPr>
              <a:t>To </a:t>
            </a:r>
            <a:r>
              <a:rPr lang="en-US" sz="3200" dirty="0">
                <a:solidFill>
                  <a:schemeClr val="tx1"/>
                </a:solidFill>
              </a:rPr>
              <a:t>overcome these challenges, we create an evaluation </a:t>
            </a:r>
            <a:r>
              <a:rPr lang="en-US" sz="3200" dirty="0" smtClean="0">
                <a:solidFill>
                  <a:schemeClr val="tx1"/>
                </a:solidFill>
              </a:rPr>
              <a:t>set combining the </a:t>
            </a:r>
            <a:r>
              <a:rPr lang="en-US" sz="3200" dirty="0">
                <a:solidFill>
                  <a:schemeClr val="tx1"/>
                </a:solidFill>
              </a:rPr>
              <a:t>following data</a:t>
            </a:r>
            <a:r>
              <a:rPr lang="en-US" sz="3200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just">
              <a:lnSpc>
                <a:spcPts val="3163"/>
              </a:lnSpc>
              <a:spcAft>
                <a:spcPts val="538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</a:rPr>
              <a:t>ISOT </a:t>
            </a:r>
            <a:r>
              <a:rPr lang="en-US" sz="3200" dirty="0" smtClean="0">
                <a:solidFill>
                  <a:schemeClr val="tx1"/>
                </a:solidFill>
              </a:rPr>
              <a:t>dataset (</a:t>
            </a:r>
            <a:r>
              <a:rPr lang="en-US" sz="3200" dirty="0" err="1" smtClean="0">
                <a:solidFill>
                  <a:schemeClr val="tx1"/>
                </a:solidFill>
              </a:rPr>
              <a:t>Uvic</a:t>
            </a:r>
            <a:r>
              <a:rPr lang="en-US" sz="3200" dirty="0" smtClean="0">
                <a:solidFill>
                  <a:schemeClr val="tx1"/>
                </a:solidFill>
              </a:rPr>
              <a:t> botnet dataset)</a:t>
            </a:r>
          </a:p>
          <a:p>
            <a:pPr marL="457200" indent="-457200" algn="just">
              <a:lnSpc>
                <a:spcPts val="3163"/>
              </a:lnSpc>
              <a:spcAft>
                <a:spcPts val="538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</a:rPr>
              <a:t>ISCX 2012 IDS </a:t>
            </a:r>
            <a:r>
              <a:rPr lang="en-US" sz="3200" dirty="0" smtClean="0">
                <a:solidFill>
                  <a:schemeClr val="tx1"/>
                </a:solidFill>
              </a:rPr>
              <a:t>dataset </a:t>
            </a:r>
          </a:p>
          <a:p>
            <a:pPr marL="457200" indent="-457200" algn="just">
              <a:lnSpc>
                <a:spcPts val="3163"/>
              </a:lnSpc>
              <a:spcAft>
                <a:spcPts val="538"/>
              </a:spcAft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</a:rPr>
              <a:t>Botnet </a:t>
            </a:r>
            <a:r>
              <a:rPr lang="en-US" sz="3200" dirty="0">
                <a:solidFill>
                  <a:schemeClr val="tx1"/>
                </a:solidFill>
              </a:rPr>
              <a:t>traffic generated by the Malware Capture </a:t>
            </a:r>
            <a:r>
              <a:rPr lang="en-US" sz="3200" dirty="0" smtClean="0">
                <a:solidFill>
                  <a:schemeClr val="tx1"/>
                </a:solidFill>
              </a:rPr>
              <a:t>Facility Project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b="4478"/>
          <a:stretch/>
        </p:blipFill>
        <p:spPr>
          <a:xfrm>
            <a:off x="12054080" y="12331179"/>
            <a:ext cx="7837939" cy="7669571"/>
          </a:xfrm>
          <a:prstGeom prst="rect">
            <a:avLst/>
          </a:prstGeom>
        </p:spPr>
      </p:pic>
      <p:sp>
        <p:nvSpPr>
          <p:cNvPr id="38" name="AutoShape 4"/>
          <p:cNvSpPr>
            <a:spLocks noChangeArrowheads="1"/>
          </p:cNvSpPr>
          <p:nvPr/>
        </p:nvSpPr>
        <p:spPr bwMode="auto">
          <a:xfrm>
            <a:off x="22988363" y="11459289"/>
            <a:ext cx="8779515" cy="20338642"/>
          </a:xfrm>
          <a:prstGeom prst="roundRect">
            <a:avLst>
              <a:gd name="adj" fmla="val 932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0182" tIns="30091" rIns="60182" bIns="30091" anchor="ctr"/>
          <a:lstStyle/>
          <a:p>
            <a:pPr>
              <a:lnSpc>
                <a:spcPts val="2713"/>
              </a:lnSpc>
            </a:pPr>
            <a:endParaRPr lang="en-US" sz="54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636435" y="11642451"/>
            <a:ext cx="7850033" cy="6665392"/>
          </a:xfrm>
          <a:prstGeom prst="rect">
            <a:avLst/>
          </a:prstGeom>
        </p:spPr>
      </p:pic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23603806" y="30822754"/>
            <a:ext cx="8096183" cy="837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66725" indent="-466725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just">
              <a:lnSpc>
                <a:spcPts val="3163"/>
              </a:lnSpc>
              <a:spcAft>
                <a:spcPts val="538"/>
              </a:spcAft>
            </a:pPr>
            <a:r>
              <a:rPr lang="en-US" sz="2000" i="1" dirty="0" smtClean="0">
                <a:solidFill>
                  <a:schemeClr val="tx1"/>
                </a:solidFill>
              </a:rPr>
              <a:t>Detection (classification) module is based on the </a:t>
            </a:r>
            <a:r>
              <a:rPr lang="en-US" sz="2000" i="1" dirty="0">
                <a:solidFill>
                  <a:schemeClr val="tx1"/>
                </a:solidFill>
              </a:rPr>
              <a:t>decision tree model </a:t>
            </a:r>
            <a:r>
              <a:rPr lang="en-US" sz="2000" i="1" dirty="0" smtClean="0">
                <a:solidFill>
                  <a:schemeClr val="tx1"/>
                </a:solidFill>
              </a:rPr>
              <a:t>and classifies feature vectors in sliding windows.</a:t>
            </a:r>
          </a:p>
        </p:txBody>
      </p:sp>
      <p:sp>
        <p:nvSpPr>
          <p:cNvPr id="31" name="AutoShape 4"/>
          <p:cNvSpPr>
            <a:spLocks noChangeArrowheads="1"/>
          </p:cNvSpPr>
          <p:nvPr/>
        </p:nvSpPr>
        <p:spPr bwMode="auto">
          <a:xfrm>
            <a:off x="89819" y="26228723"/>
            <a:ext cx="10117125" cy="5569208"/>
          </a:xfrm>
          <a:prstGeom prst="roundRect">
            <a:avLst>
              <a:gd name="adj" fmla="val 932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0182" tIns="30091" rIns="60182" bIns="30091" anchor="ctr"/>
          <a:lstStyle/>
          <a:p>
            <a:pPr>
              <a:lnSpc>
                <a:spcPts val="2713"/>
              </a:lnSpc>
            </a:pPr>
            <a:endParaRPr lang="en-US" sz="5400"/>
          </a:p>
        </p:txBody>
      </p:sp>
      <p:sp>
        <p:nvSpPr>
          <p:cNvPr id="33" name="AutoShape 4"/>
          <p:cNvSpPr>
            <a:spLocks noChangeArrowheads="1"/>
          </p:cNvSpPr>
          <p:nvPr/>
        </p:nvSpPr>
        <p:spPr bwMode="auto">
          <a:xfrm>
            <a:off x="233836" y="17443747"/>
            <a:ext cx="9973108" cy="8568952"/>
          </a:xfrm>
          <a:prstGeom prst="roundRect">
            <a:avLst>
              <a:gd name="adj" fmla="val 932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0182" tIns="30091" rIns="60182" bIns="30091" anchor="ctr"/>
          <a:lstStyle/>
          <a:p>
            <a:pPr>
              <a:lnSpc>
                <a:spcPts val="2713"/>
              </a:lnSpc>
            </a:pPr>
            <a:endParaRPr lang="en-US" sz="5400"/>
          </a:p>
        </p:txBody>
      </p:sp>
      <p:sp>
        <p:nvSpPr>
          <p:cNvPr id="41" name="Text Box 42"/>
          <p:cNvSpPr txBox="1">
            <a:spLocks noChangeArrowheads="1"/>
          </p:cNvSpPr>
          <p:nvPr/>
        </p:nvSpPr>
        <p:spPr bwMode="auto">
          <a:xfrm>
            <a:off x="1673995" y="17659771"/>
            <a:ext cx="6405562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Test Dataset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737891" y="26469777"/>
            <a:ext cx="8423361" cy="407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Training Dataset</a:t>
            </a:r>
            <a:endParaRPr lang="en-US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560075"/>
              </p:ext>
            </p:extLst>
          </p:nvPr>
        </p:nvGraphicFramePr>
        <p:xfrm>
          <a:off x="720800" y="27259635"/>
          <a:ext cx="8946083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8655"/>
                <a:gridCol w="1980515"/>
                <a:gridCol w="3566913"/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Botnet name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Portion of flows in dataset</a:t>
                      </a:r>
                      <a:endParaRPr lang="en-CA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Neris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IRC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21159 (12%)</a:t>
                      </a:r>
                      <a:endParaRPr lang="en-CA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Rbot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IRC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39316 (22%)</a:t>
                      </a:r>
                      <a:endParaRPr lang="en-CA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Virut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HTTP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1638 (0.94 %)</a:t>
                      </a:r>
                      <a:endParaRPr lang="en-CA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NSIS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P2P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4336 (2.48%)</a:t>
                      </a:r>
                      <a:endParaRPr lang="en-CA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SMTP Spam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P2P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11296 (6.48%)</a:t>
                      </a:r>
                      <a:endParaRPr lang="en-CA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Zeus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P2P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 (0.01%)</a:t>
                      </a:r>
                      <a:endParaRPr lang="en-CA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Zeus control (C &amp;C)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P2P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 (0.01%)</a:t>
                      </a:r>
                      <a:endParaRPr lang="en-CA" sz="2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458306"/>
              </p:ext>
            </p:extLst>
          </p:nvPr>
        </p:nvGraphicFramePr>
        <p:xfrm>
          <a:off x="706540" y="18019811"/>
          <a:ext cx="9104359" cy="780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3680"/>
                <a:gridCol w="2288709"/>
                <a:gridCol w="4121970"/>
              </a:tblGrid>
              <a:tr h="0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Botnet name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Portion of flows in dataset</a:t>
                      </a:r>
                      <a:endParaRPr lang="en-CA" sz="2600" dirty="0"/>
                    </a:p>
                  </a:txBody>
                  <a:tcPr/>
                </a:tc>
              </a:tr>
              <a:tr h="443349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Neris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IRC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25967 (5.67%)</a:t>
                      </a:r>
                      <a:endParaRPr lang="en-CA" sz="2600" dirty="0"/>
                    </a:p>
                  </a:txBody>
                  <a:tcPr/>
                </a:tc>
              </a:tr>
              <a:tr h="443349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Rbot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IRC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 (0.018%)</a:t>
                      </a:r>
                      <a:endParaRPr lang="en-CA" sz="2600" dirty="0"/>
                    </a:p>
                  </a:txBody>
                  <a:tcPr/>
                </a:tc>
              </a:tr>
              <a:tr h="443349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Menti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IRC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2878(0.62%)</a:t>
                      </a:r>
                      <a:endParaRPr lang="en-CA" sz="2600" dirty="0"/>
                    </a:p>
                  </a:txBody>
                  <a:tcPr/>
                </a:tc>
              </a:tr>
              <a:tr h="443349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Sogou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HTTP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 (0.019%)</a:t>
                      </a:r>
                      <a:endParaRPr lang="en-CA" sz="2600" dirty="0"/>
                    </a:p>
                  </a:txBody>
                  <a:tcPr/>
                </a:tc>
              </a:tr>
              <a:tr h="443349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Murlo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IRC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4881 (1.06%)</a:t>
                      </a:r>
                      <a:endParaRPr lang="en-CA" sz="2600" dirty="0"/>
                    </a:p>
                  </a:txBody>
                  <a:tcPr/>
                </a:tc>
              </a:tr>
              <a:tr h="443349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Virut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HTTP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58576 (12.80%)</a:t>
                      </a:r>
                      <a:endParaRPr lang="en-CA" sz="2600" dirty="0"/>
                    </a:p>
                  </a:txBody>
                  <a:tcPr/>
                </a:tc>
              </a:tr>
              <a:tr h="443349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NSIS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P2P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757 (0.165%)</a:t>
                      </a:r>
                      <a:endParaRPr lang="en-CA" sz="2600" dirty="0"/>
                    </a:p>
                  </a:txBody>
                  <a:tcPr/>
                </a:tc>
              </a:tr>
              <a:tr h="443349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Zeus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P2P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533 (0.115%)</a:t>
                      </a:r>
                      <a:endParaRPr lang="en-CA" sz="2600" dirty="0"/>
                    </a:p>
                  </a:txBody>
                  <a:tcPr/>
                </a:tc>
              </a:tr>
              <a:tr h="443349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SMTP Spam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P2P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21633 (4.72%)</a:t>
                      </a:r>
                      <a:endParaRPr lang="en-CA" sz="2600" dirty="0"/>
                    </a:p>
                  </a:txBody>
                  <a:tcPr/>
                </a:tc>
              </a:tr>
              <a:tr h="443349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UDP Storm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P2P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44062 (9.63%)</a:t>
                      </a:r>
                      <a:endParaRPr lang="en-CA" sz="2600" dirty="0"/>
                    </a:p>
                  </a:txBody>
                  <a:tcPr/>
                </a:tc>
              </a:tr>
              <a:tr h="443349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Tbot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IRC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1296 (0.283%)</a:t>
                      </a:r>
                      <a:endParaRPr lang="en-CA" sz="2600" dirty="0"/>
                    </a:p>
                  </a:txBody>
                  <a:tcPr/>
                </a:tc>
              </a:tr>
              <a:tr h="443349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Zero Access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P2P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1011 (0.221%)</a:t>
                      </a:r>
                      <a:endParaRPr lang="en-CA" sz="2600" dirty="0"/>
                    </a:p>
                  </a:txBody>
                  <a:tcPr/>
                </a:tc>
              </a:tr>
              <a:tr h="443349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Weasel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P2P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42313 (9.25%)</a:t>
                      </a:r>
                      <a:endParaRPr lang="en-CA" sz="2600" dirty="0"/>
                    </a:p>
                  </a:txBody>
                  <a:tcPr/>
                </a:tc>
              </a:tr>
              <a:tr h="443349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Smoke Bot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P2P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 (0.017%)</a:t>
                      </a:r>
                      <a:endParaRPr lang="en-CA" sz="2600" dirty="0"/>
                    </a:p>
                  </a:txBody>
                  <a:tcPr/>
                </a:tc>
              </a:tr>
              <a:tr h="443349"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ISCX IRC bot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P2P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1816 (0.387%)</a:t>
                      </a:r>
                      <a:endParaRPr lang="en-CA" sz="2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6475" y="18525311"/>
            <a:ext cx="6962775" cy="651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6475" y="25222055"/>
            <a:ext cx="7543800" cy="560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4317657" y="6930578"/>
            <a:ext cx="25295442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5400" b="1" i="1" dirty="0">
                <a:solidFill>
                  <a:schemeClr val="bg1"/>
                </a:solidFill>
              </a:rPr>
              <a:t>We conduct a systematic evaluation on the features </a:t>
            </a:r>
            <a:r>
              <a:rPr lang="en-CA" sz="5400" b="1" i="1" dirty="0" smtClean="0">
                <a:solidFill>
                  <a:schemeClr val="bg1"/>
                </a:solidFill>
              </a:rPr>
              <a:t>that have </a:t>
            </a:r>
            <a:r>
              <a:rPr lang="en-CA" sz="5400" b="1" i="1" dirty="0">
                <a:solidFill>
                  <a:schemeClr val="bg1"/>
                </a:solidFill>
              </a:rPr>
              <a:t>been used in botnet detection domain to understand their impact on the detection accuracy. </a:t>
            </a:r>
            <a:endParaRPr lang="en-CA" sz="5400" i="1" dirty="0">
              <a:solidFill>
                <a:schemeClr val="bg1"/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764563168"/>
              </p:ext>
            </p:extLst>
          </p:nvPr>
        </p:nvGraphicFramePr>
        <p:xfrm>
          <a:off x="291511" y="10880923"/>
          <a:ext cx="8583284" cy="683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0" name="Right Arrow 9"/>
          <p:cNvSpPr/>
          <p:nvPr/>
        </p:nvSpPr>
        <p:spPr>
          <a:xfrm>
            <a:off x="9234835" y="13339291"/>
            <a:ext cx="1656184" cy="30032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0" name="Right Arrow 39"/>
          <p:cNvSpPr/>
          <p:nvPr/>
        </p:nvSpPr>
        <p:spPr>
          <a:xfrm>
            <a:off x="21116155" y="13352586"/>
            <a:ext cx="1656184" cy="33710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" name="Right Arrow 42"/>
          <p:cNvSpPr/>
          <p:nvPr/>
        </p:nvSpPr>
        <p:spPr>
          <a:xfrm rot="16200000">
            <a:off x="15170075" y="19708699"/>
            <a:ext cx="1880928" cy="35262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67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414</Words>
  <Application>Microsoft Office PowerPoint</Application>
  <PresentationFormat>Custom</PresentationFormat>
  <Paragraphs>109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Alzahrani</dc:creator>
  <cp:lastModifiedBy>Elaheh_B</cp:lastModifiedBy>
  <cp:revision>167</cp:revision>
  <dcterms:created xsi:type="dcterms:W3CDTF">2013-03-18T19:23:31Z</dcterms:created>
  <dcterms:modified xsi:type="dcterms:W3CDTF">2014-04-15T20:28:59Z</dcterms:modified>
</cp:coreProperties>
</file>